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83170513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83170513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83170513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83170513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8224fd0a5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8224fd0a5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224fd0a5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224fd0a5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224fd0a5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8224fd0a5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8224fd0a5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8224fd0a5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8224fd0a5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8224fd0a5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224fd0a5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8224fd0a5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8224fd0a5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8224fd0a5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they download? Anything out of the ordinary?</a:t>
            </a:r>
            <a:endParaRPr/>
          </a:p>
          <a:p>
            <a:pPr indent="0" lvl="0" marL="0" rtl="0" algn="l">
              <a:spcBef>
                <a:spcPts val="0"/>
              </a:spcBef>
              <a:spcAft>
                <a:spcPts val="0"/>
              </a:spcAft>
              <a:buNone/>
            </a:pPr>
            <a:r>
              <a:rPr lang="en"/>
              <a:t>What about deleted files?</a:t>
            </a:r>
            <a:endParaRPr/>
          </a:p>
          <a:p>
            <a:pPr indent="0" lvl="0" marL="0" rtl="0" algn="l">
              <a:spcBef>
                <a:spcPts val="0"/>
              </a:spcBef>
              <a:spcAft>
                <a:spcPts val="0"/>
              </a:spcAft>
              <a:buNone/>
            </a:pPr>
            <a:r>
              <a:rPr lang="en"/>
              <a:t>Any scripts they used?</a:t>
            </a:r>
            <a:endParaRPr/>
          </a:p>
          <a:p>
            <a:pPr indent="0" lvl="0" marL="0" rtl="0" algn="l">
              <a:spcBef>
                <a:spcPts val="0"/>
              </a:spcBef>
              <a:spcAft>
                <a:spcPts val="0"/>
              </a:spcAft>
              <a:buNone/>
            </a:pPr>
            <a:r>
              <a:rPr lang="en"/>
              <a:t>What about recent search history? Anything sus there?</a:t>
            </a:r>
            <a:endParaRPr/>
          </a:p>
          <a:p>
            <a:pPr indent="0" lvl="0" marL="0" rtl="0" algn="l">
              <a:spcBef>
                <a:spcPts val="0"/>
              </a:spcBef>
              <a:spcAft>
                <a:spcPts val="0"/>
              </a:spcAft>
              <a:buNone/>
            </a:pPr>
            <a:r>
              <a:rPr lang="en"/>
              <a:t>What about their desktop or </a:t>
            </a:r>
            <a:r>
              <a:rPr lang="en"/>
              <a:t>documents</a:t>
            </a:r>
            <a:r>
              <a:rPr lang="en"/>
              <a:t> folder </a:t>
            </a:r>
            <a:r>
              <a:rPr lang="en"/>
              <a:t>anything</a:t>
            </a:r>
            <a:r>
              <a:rPr lang="en"/>
              <a:t> hiding in ther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8224fd0a5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8224fd0a5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8224fd0a5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8224fd0a5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83f01d04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83f01d04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alware-traffic-analysis.net/" TargetMode="External"/><Relationship Id="rId4" Type="http://schemas.openxmlformats.org/officeDocument/2006/relationships/hyperlink" Target="https://scoreboard.kc7cyber.com/modules" TargetMode="External"/><Relationship Id="rId5" Type="http://schemas.openxmlformats.org/officeDocument/2006/relationships/hyperlink" Target="https://tryhackme.com/room/introdigitalforensics" TargetMode="External"/><Relationship Id="rId6" Type="http://schemas.openxmlformats.org/officeDocument/2006/relationships/hyperlink" Target="https://tryhackme.com/room/caseb4dm755" TargetMode="External"/><Relationship Id="rId7" Type="http://schemas.openxmlformats.org/officeDocument/2006/relationships/hyperlink" Target="https://tryhackme.com/room/btautopsye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14275" y="128885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Forensics and Incident Response (DFIR)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030400" y="889775"/>
            <a:ext cx="7890600" cy="375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Shawns work computer (and only computer) was recently acquired and we have suspicion to believe he was trying to access sensitive corporate documents (aka an insider threat) he believed it would help him solve the case of his lifetime. Obviously its a coverup. Go out there and find what he’s been up to. Dont let him pysch you out in the end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Things Shawn did:</a:t>
            </a:r>
            <a:endParaRPr/>
          </a:p>
        </p:txBody>
      </p:sp>
      <p:sp>
        <p:nvSpPr>
          <p:cNvPr id="193" name="Google Shape;193;p23"/>
          <p:cNvSpPr txBox="1"/>
          <p:nvPr>
            <p:ph idx="1" type="body"/>
          </p:nvPr>
        </p:nvSpPr>
        <p:spPr>
          <a:xfrm>
            <a:off x="1297500" y="1567550"/>
            <a:ext cx="3502500" cy="2911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Exported </a:t>
            </a:r>
            <a:r>
              <a:rPr lang="en"/>
              <a:t>documents</a:t>
            </a:r>
            <a:r>
              <a:rPr lang="en"/>
              <a:t> from a company server (10.0.0.169) then deleted it</a:t>
            </a:r>
            <a:endParaRPr/>
          </a:p>
          <a:p>
            <a:pPr indent="-311150" lvl="0" marL="457200" rtl="0" algn="l">
              <a:spcBef>
                <a:spcPts val="0"/>
              </a:spcBef>
              <a:spcAft>
                <a:spcPts val="0"/>
              </a:spcAft>
              <a:buSzPts val="1300"/>
              <a:buChar char="●"/>
            </a:pPr>
            <a:r>
              <a:rPr lang="en"/>
              <a:t>Wrote a love letter to Juliette</a:t>
            </a:r>
            <a:endParaRPr/>
          </a:p>
          <a:p>
            <a:pPr indent="-311150" lvl="0" marL="457200" rtl="0" algn="l">
              <a:spcBef>
                <a:spcPts val="0"/>
              </a:spcBef>
              <a:spcAft>
                <a:spcPts val="0"/>
              </a:spcAft>
              <a:buSzPts val="1300"/>
              <a:buChar char="●"/>
            </a:pPr>
            <a:r>
              <a:rPr lang="en"/>
              <a:t>Searched how to hack a police department</a:t>
            </a:r>
            <a:endParaRPr/>
          </a:p>
          <a:p>
            <a:pPr indent="-311150" lvl="0" marL="457200" rtl="0" algn="l">
              <a:spcBef>
                <a:spcPts val="0"/>
              </a:spcBef>
              <a:spcAft>
                <a:spcPts val="0"/>
              </a:spcAft>
              <a:buSzPts val="1300"/>
              <a:buChar char="●"/>
            </a:pPr>
            <a:r>
              <a:rPr lang="en"/>
              <a:t>Searched how to write a love letter to a coworker</a:t>
            </a:r>
            <a:endParaRPr/>
          </a:p>
          <a:p>
            <a:pPr indent="-311150" lvl="0" marL="457200" rtl="0" algn="l">
              <a:spcBef>
                <a:spcPts val="0"/>
              </a:spcBef>
              <a:spcAft>
                <a:spcPts val="0"/>
              </a:spcAft>
              <a:buSzPts val="1300"/>
              <a:buChar char="●"/>
            </a:pPr>
            <a:r>
              <a:rPr lang="en"/>
              <a:t>Downloaded hashcat and NMAP</a:t>
            </a:r>
            <a:endParaRPr/>
          </a:p>
          <a:p>
            <a:pPr indent="-311150" lvl="0" marL="457200" rtl="0" algn="l">
              <a:spcBef>
                <a:spcPts val="0"/>
              </a:spcBef>
              <a:spcAft>
                <a:spcPts val="0"/>
              </a:spcAft>
              <a:buSzPts val="1300"/>
              <a:buChar char="●"/>
            </a:pPr>
            <a:r>
              <a:rPr lang="en"/>
              <a:t>“Cracked” Lassiters password</a:t>
            </a:r>
            <a:endParaRPr/>
          </a:p>
          <a:p>
            <a:pPr indent="-311150" lvl="0" marL="457200" rtl="0" algn="l">
              <a:spcBef>
                <a:spcPts val="0"/>
              </a:spcBef>
              <a:spcAft>
                <a:spcPts val="0"/>
              </a:spcAft>
              <a:buSzPts val="1300"/>
              <a:buChar char="●"/>
            </a:pPr>
            <a:r>
              <a:rPr lang="en"/>
              <a:t>Shawn cant stop making files about gus Number 6</a:t>
            </a:r>
            <a:endParaRPr/>
          </a:p>
          <a:p>
            <a:pPr indent="-311150" lvl="0" marL="457200" rtl="0" algn="l">
              <a:spcBef>
                <a:spcPts val="0"/>
              </a:spcBef>
              <a:spcAft>
                <a:spcPts val="0"/>
              </a:spcAft>
              <a:buSzPts val="1300"/>
              <a:buChar char="●"/>
            </a:pPr>
            <a:r>
              <a:rPr lang="en"/>
              <a:t>Searched for police records about Lassiter </a:t>
            </a:r>
            <a:r>
              <a:rPr lang="en"/>
              <a:t>😄</a:t>
            </a:r>
            <a:endParaRPr/>
          </a:p>
        </p:txBody>
      </p:sp>
      <p:sp>
        <p:nvSpPr>
          <p:cNvPr id="194" name="Google Shape;194;p23"/>
          <p:cNvSpPr txBox="1"/>
          <p:nvPr>
            <p:ph idx="1" type="body"/>
          </p:nvPr>
        </p:nvSpPr>
        <p:spPr>
          <a:xfrm>
            <a:off x="4952650" y="1681800"/>
            <a:ext cx="35025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Hack Script in User folder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1052550" y="1536750"/>
            <a:ext cx="7038900" cy="278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t>Next Time 10/24</a:t>
            </a:r>
            <a:r>
              <a:rPr lang="en"/>
              <a:t>😭</a:t>
            </a:r>
            <a:endParaRPr/>
          </a:p>
          <a:p>
            <a:pPr indent="0" lvl="0" marL="0" rtl="0" algn="ctr">
              <a:spcBef>
                <a:spcPts val="0"/>
              </a:spcBef>
              <a:spcAft>
                <a:spcPts val="0"/>
              </a:spcAft>
              <a:buNone/>
            </a:pPr>
            <a:r>
              <a:rPr lang="en" u="sng"/>
              <a:t> </a:t>
            </a:r>
            <a:endParaRPr u="sng"/>
          </a:p>
          <a:p>
            <a:pPr indent="-381000" lvl="0" marL="457200" rtl="0" algn="l">
              <a:spcBef>
                <a:spcPts val="0"/>
              </a:spcBef>
              <a:spcAft>
                <a:spcPts val="0"/>
              </a:spcAft>
              <a:buSzPts val="2400"/>
              <a:buChar char="●"/>
            </a:pPr>
            <a:r>
              <a:rPr lang="en"/>
              <a:t>Network Forensics with Wireshark</a:t>
            </a:r>
            <a:endParaRPr/>
          </a:p>
          <a:p>
            <a:pPr indent="-381000" lvl="0" marL="457200" rtl="0" algn="l">
              <a:spcBef>
                <a:spcPts val="0"/>
              </a:spcBef>
              <a:spcAft>
                <a:spcPts val="0"/>
              </a:spcAft>
              <a:buSzPts val="2400"/>
              <a:buChar char="●"/>
            </a:pPr>
            <a:r>
              <a:rPr lang="en"/>
              <a:t>How to identify suspicious activity</a:t>
            </a:r>
            <a:endParaRPr/>
          </a:p>
          <a:p>
            <a:pPr indent="-381000" lvl="0" marL="457200" rtl="0" algn="l">
              <a:spcBef>
                <a:spcPts val="0"/>
              </a:spcBef>
              <a:spcAft>
                <a:spcPts val="0"/>
              </a:spcAft>
              <a:buSzPts val="2400"/>
              <a:buChar char="●"/>
            </a:pPr>
            <a:r>
              <a:rPr lang="en"/>
              <a:t>TCPDump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Resources</a:t>
            </a:r>
            <a:endParaRPr/>
          </a:p>
        </p:txBody>
      </p:sp>
      <p:sp>
        <p:nvSpPr>
          <p:cNvPr id="205" name="Google Shape;205;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https://www.malware-traffic-analysis.net/</a:t>
            </a:r>
            <a:r>
              <a:rPr lang="en"/>
              <a:t> (We’ll be using this for activities during the semester)</a:t>
            </a:r>
            <a:endParaRPr/>
          </a:p>
          <a:p>
            <a:pPr indent="-311150" lvl="0" marL="457200" rtl="0" algn="l">
              <a:spcBef>
                <a:spcPts val="0"/>
              </a:spcBef>
              <a:spcAft>
                <a:spcPts val="0"/>
              </a:spcAft>
              <a:buSzPts val="1300"/>
              <a:buChar char="-"/>
            </a:pPr>
            <a:r>
              <a:rPr lang="en" u="sng">
                <a:solidFill>
                  <a:schemeClr val="hlink"/>
                </a:solidFill>
                <a:hlinkClick r:id="rId4"/>
              </a:rPr>
              <a:t>https://scoreboard.kc7cyber.com/modules</a:t>
            </a:r>
            <a:r>
              <a:rPr lang="en"/>
              <a:t> - Network Forensics Activities</a:t>
            </a:r>
            <a:endParaRPr/>
          </a:p>
          <a:p>
            <a:pPr indent="-311150" lvl="0" marL="457200" rtl="0" algn="l">
              <a:spcBef>
                <a:spcPts val="0"/>
              </a:spcBef>
              <a:spcAft>
                <a:spcPts val="0"/>
              </a:spcAft>
              <a:buSzPts val="1300"/>
              <a:buChar char="-"/>
            </a:pPr>
            <a:r>
              <a:rPr lang="en"/>
              <a:t>TryHackMe Intro Labs</a:t>
            </a:r>
            <a:endParaRPr/>
          </a:p>
          <a:p>
            <a:pPr indent="-298450" lvl="1" marL="914400" rtl="0" algn="l">
              <a:spcBef>
                <a:spcPts val="0"/>
              </a:spcBef>
              <a:spcAft>
                <a:spcPts val="0"/>
              </a:spcAft>
              <a:buSzPts val="1100"/>
              <a:buChar char="-"/>
            </a:pPr>
            <a:r>
              <a:rPr lang="en" u="sng">
                <a:solidFill>
                  <a:schemeClr val="hlink"/>
                </a:solidFill>
                <a:hlinkClick r:id="rId5"/>
              </a:rPr>
              <a:t>https://tryhackme.com/room/introdigitalforensics</a:t>
            </a:r>
            <a:r>
              <a:rPr lang="en"/>
              <a:t> </a:t>
            </a:r>
            <a:endParaRPr/>
          </a:p>
          <a:p>
            <a:pPr indent="-298450" lvl="1" marL="914400" rtl="0" algn="l">
              <a:spcBef>
                <a:spcPts val="0"/>
              </a:spcBef>
              <a:spcAft>
                <a:spcPts val="0"/>
              </a:spcAft>
              <a:buSzPts val="1100"/>
              <a:buChar char="-"/>
            </a:pPr>
            <a:r>
              <a:rPr lang="en" u="sng">
                <a:solidFill>
                  <a:schemeClr val="hlink"/>
                </a:solidFill>
                <a:hlinkClick r:id="rId6"/>
              </a:rPr>
              <a:t>https://tryhackme.com/room/caseb4dm755</a:t>
            </a:r>
            <a:r>
              <a:rPr lang="en"/>
              <a:t> </a:t>
            </a:r>
            <a:endParaRPr/>
          </a:p>
          <a:p>
            <a:pPr indent="-298450" lvl="1" marL="914400" rtl="0" algn="l">
              <a:spcBef>
                <a:spcPts val="0"/>
              </a:spcBef>
              <a:spcAft>
                <a:spcPts val="0"/>
              </a:spcAft>
              <a:buSzPts val="1100"/>
              <a:buChar char="-"/>
            </a:pPr>
            <a:r>
              <a:rPr lang="en" u="sng">
                <a:solidFill>
                  <a:schemeClr val="hlink"/>
                </a:solidFill>
                <a:hlinkClick r:id="rId7"/>
              </a:rPr>
              <a:t>https://tryhackme.com/room/btautopsye0</a:t>
            </a:r>
            <a:r>
              <a:rPr lang="en"/>
              <a:t> - Basics of Autopsy (a popular DFIR tool)</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296400" y="5919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Digital Forensics?</a:t>
            </a:r>
            <a:endParaRPr/>
          </a:p>
        </p:txBody>
      </p:sp>
      <p:sp>
        <p:nvSpPr>
          <p:cNvPr id="140" name="Google Shape;140;p14"/>
          <p:cNvSpPr txBox="1"/>
          <p:nvPr>
            <p:ph idx="1" type="body"/>
          </p:nvPr>
        </p:nvSpPr>
        <p:spPr>
          <a:xfrm>
            <a:off x="1059775" y="1761650"/>
            <a:ext cx="8304600" cy="39378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Digital Forensics is a field in cybersecurity that focuses on the identification, investigation, and remediation of cyberattacks</a:t>
            </a:r>
            <a:endParaRPr sz="1900"/>
          </a:p>
          <a:p>
            <a:pPr indent="-361950" lvl="0" marL="457200" rtl="0" algn="l">
              <a:spcBef>
                <a:spcPts val="0"/>
              </a:spcBef>
              <a:spcAft>
                <a:spcPts val="0"/>
              </a:spcAft>
              <a:buSzPts val="2100"/>
              <a:buChar char="●"/>
            </a:pPr>
            <a:r>
              <a:rPr lang="en" sz="1900"/>
              <a:t>Digital Forensics may also include providing evidence to support litigation or documentation to show auditors.</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Incident Response (IR)? Why is it included with Digital Forensics?</a:t>
            </a:r>
            <a:endParaRPr/>
          </a:p>
        </p:txBody>
      </p:sp>
      <p:sp>
        <p:nvSpPr>
          <p:cNvPr id="146" name="Google Shape;146;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The overarching process that an organization will follow in order to prepare for, detect, contain, and recover from a data breach.</a:t>
            </a:r>
            <a:endParaRPr sz="1900"/>
          </a:p>
          <a:p>
            <a:pPr indent="-349250" lvl="0" marL="457200" rtl="0" algn="l">
              <a:spcBef>
                <a:spcPts val="0"/>
              </a:spcBef>
              <a:spcAft>
                <a:spcPts val="0"/>
              </a:spcAft>
              <a:buSzPts val="1900"/>
              <a:buChar char="●"/>
            </a:pPr>
            <a:r>
              <a:rPr lang="en" sz="1900"/>
              <a:t>Digital Forensics provides the necessary information and evidence that the computer emergency response team (CERT) or computer security incident response team (CSIRT) needs to respond to a security incident.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Fields in DFIR</a:t>
            </a:r>
            <a:endParaRPr/>
          </a:p>
        </p:txBody>
      </p:sp>
      <p:sp>
        <p:nvSpPr>
          <p:cNvPr id="152" name="Google Shape;152;p16"/>
          <p:cNvSpPr txBox="1"/>
          <p:nvPr>
            <p:ph idx="1" type="body"/>
          </p:nvPr>
        </p:nvSpPr>
        <p:spPr>
          <a:xfrm>
            <a:off x="1023200" y="1239900"/>
            <a:ext cx="75111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u="sng"/>
              <a:t>File System Forensics</a:t>
            </a:r>
            <a:r>
              <a:rPr lang="en" sz="1700" u="sng"/>
              <a:t>:</a:t>
            </a:r>
            <a:r>
              <a:rPr lang="en" sz="1700"/>
              <a:t> Analyzing file systems within the endpoint for signs of compromise.</a:t>
            </a:r>
            <a:endParaRPr sz="1700"/>
          </a:p>
          <a:p>
            <a:pPr indent="-336550" lvl="0" marL="457200" rtl="0" algn="l">
              <a:spcBef>
                <a:spcPts val="0"/>
              </a:spcBef>
              <a:spcAft>
                <a:spcPts val="0"/>
              </a:spcAft>
              <a:buSzPts val="1700"/>
              <a:buChar char="●"/>
            </a:pPr>
            <a:r>
              <a:rPr b="1" lang="en" sz="1700" u="sng"/>
              <a:t>Memory Forensics</a:t>
            </a:r>
            <a:r>
              <a:rPr lang="en" sz="1700" u="sng"/>
              <a:t>:</a:t>
            </a:r>
            <a:r>
              <a:rPr lang="en" sz="1700"/>
              <a:t> Analyzing memory for attack indicators that may not appear within the file system.</a:t>
            </a:r>
            <a:endParaRPr sz="1700"/>
          </a:p>
          <a:p>
            <a:pPr indent="-336550" lvl="0" marL="457200" rtl="0" algn="l">
              <a:spcBef>
                <a:spcPts val="0"/>
              </a:spcBef>
              <a:spcAft>
                <a:spcPts val="0"/>
              </a:spcAft>
              <a:buSzPts val="1700"/>
              <a:buChar char="●"/>
            </a:pPr>
            <a:r>
              <a:rPr b="1" lang="en" sz="1700" u="sng"/>
              <a:t>Network Forensics</a:t>
            </a:r>
            <a:r>
              <a:rPr lang="en" sz="1700" u="sng"/>
              <a:t>:</a:t>
            </a:r>
            <a:r>
              <a:rPr lang="en" sz="1700"/>
              <a:t> Reviewing network activity, including emailing, messaging and web browsing, to identify an attack, understand the cybercriminal’s attack techniques and gauge the scope of the incident.</a:t>
            </a:r>
            <a:endParaRPr sz="1700"/>
          </a:p>
          <a:p>
            <a:pPr indent="-336550" lvl="0" marL="457200" rtl="0" algn="l">
              <a:spcBef>
                <a:spcPts val="0"/>
              </a:spcBef>
              <a:spcAft>
                <a:spcPts val="0"/>
              </a:spcAft>
              <a:buSzPts val="1700"/>
              <a:buChar char="●"/>
            </a:pPr>
            <a:r>
              <a:rPr b="1" lang="en" sz="1700" u="sng"/>
              <a:t>Log Analysis</a:t>
            </a:r>
            <a:r>
              <a:rPr lang="en" sz="1700" u="sng"/>
              <a:t>:</a:t>
            </a:r>
            <a:r>
              <a:rPr lang="en" sz="1700"/>
              <a:t> Reviewing and interpreting activity records or logs to identify suspicious activity or anomalous events.</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DFIR Process:</a:t>
            </a:r>
            <a:endParaRPr/>
          </a:p>
        </p:txBody>
      </p:sp>
      <p:sp>
        <p:nvSpPr>
          <p:cNvPr id="158" name="Google Shape;158;p17"/>
          <p:cNvSpPr txBox="1"/>
          <p:nvPr>
            <p:ph idx="1" type="body"/>
          </p:nvPr>
        </p:nvSpPr>
        <p:spPr>
          <a:xfrm>
            <a:off x="1076525" y="1110350"/>
            <a:ext cx="7945500" cy="3393000"/>
          </a:xfrm>
          <a:prstGeom prst="rect">
            <a:avLst/>
          </a:prstGeom>
        </p:spPr>
        <p:txBody>
          <a:bodyPr anchorCtr="0" anchor="t" bIns="91425" lIns="91425" spcFirstLastPara="1" rIns="91425" wrap="square" tIns="91425">
            <a:normAutofit fontScale="32500" lnSpcReduction="20000"/>
          </a:bodyPr>
          <a:lstStyle/>
          <a:p>
            <a:pPr indent="-348297" lvl="0" marL="457200" rtl="0" algn="l">
              <a:spcBef>
                <a:spcPts val="0"/>
              </a:spcBef>
              <a:spcAft>
                <a:spcPts val="0"/>
              </a:spcAft>
              <a:buSzPct val="100000"/>
              <a:buAutoNum type="arabicPeriod"/>
            </a:pPr>
            <a:r>
              <a:rPr b="1" lang="en" sz="5800" u="sng"/>
              <a:t>Identification:</a:t>
            </a:r>
            <a:r>
              <a:rPr lang="en" sz="5800"/>
              <a:t> Determining which evidence is required for the purpose.</a:t>
            </a:r>
            <a:endParaRPr sz="5800"/>
          </a:p>
          <a:p>
            <a:pPr indent="-348297" lvl="0" marL="457200" rtl="0" algn="l">
              <a:spcBef>
                <a:spcPts val="0"/>
              </a:spcBef>
              <a:spcAft>
                <a:spcPts val="0"/>
              </a:spcAft>
              <a:buSzPct val="100000"/>
              <a:buAutoNum type="arabicPeriod"/>
            </a:pPr>
            <a:r>
              <a:rPr b="1" lang="en" sz="5800" u="sng"/>
              <a:t>Preservation:</a:t>
            </a:r>
            <a:r>
              <a:rPr lang="en" sz="5800"/>
              <a:t> Deciding how to maintain the integrity and security of extracted evidence.</a:t>
            </a:r>
            <a:endParaRPr sz="5800"/>
          </a:p>
          <a:p>
            <a:pPr indent="-348297" lvl="0" marL="457200" rtl="0" algn="l">
              <a:spcBef>
                <a:spcPts val="0"/>
              </a:spcBef>
              <a:spcAft>
                <a:spcPts val="0"/>
              </a:spcAft>
              <a:buSzPct val="100000"/>
              <a:buAutoNum type="arabicPeriod"/>
            </a:pPr>
            <a:r>
              <a:rPr b="1" lang="en" sz="5800" u="sng"/>
              <a:t>Analysis:</a:t>
            </a:r>
            <a:r>
              <a:rPr lang="en" sz="5800"/>
              <a:t> Understanding the insights the information does (and does not) provide.</a:t>
            </a:r>
            <a:endParaRPr sz="5800"/>
          </a:p>
          <a:p>
            <a:pPr indent="-348297" lvl="0" marL="457200" rtl="0" algn="l">
              <a:spcBef>
                <a:spcPts val="0"/>
              </a:spcBef>
              <a:spcAft>
                <a:spcPts val="0"/>
              </a:spcAft>
              <a:buSzPct val="100000"/>
              <a:buAutoNum type="arabicPeriod"/>
            </a:pPr>
            <a:r>
              <a:rPr b="1" lang="en" sz="5800" u="sng"/>
              <a:t>Documentation:</a:t>
            </a:r>
            <a:r>
              <a:rPr lang="en" sz="5800"/>
              <a:t> Creating and recovering data to describe the sequence of actions.</a:t>
            </a:r>
            <a:endParaRPr sz="5800"/>
          </a:p>
          <a:p>
            <a:pPr indent="-348297" lvl="0" marL="457200" rtl="0" algn="l">
              <a:spcBef>
                <a:spcPts val="0"/>
              </a:spcBef>
              <a:spcAft>
                <a:spcPts val="0"/>
              </a:spcAft>
              <a:buSzPct val="100000"/>
              <a:buAutoNum type="arabicPeriod"/>
            </a:pPr>
            <a:r>
              <a:rPr b="1" lang="en" sz="5800" u="sng"/>
              <a:t>Presentation:</a:t>
            </a:r>
            <a:r>
              <a:rPr lang="en" sz="5800"/>
              <a:t> Offering a structured overview of the extracted insights that lead to a conclusion</a:t>
            </a:r>
            <a:endParaRPr sz="5800"/>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416625"/>
            <a:ext cx="7480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to Digital Forensics (Identification/Preservation/Analysis)</a:t>
            </a:r>
            <a:endParaRPr/>
          </a:p>
        </p:txBody>
      </p:sp>
      <p:sp>
        <p:nvSpPr>
          <p:cNvPr id="164" name="Google Shape;164;p18"/>
          <p:cNvSpPr txBox="1"/>
          <p:nvPr>
            <p:ph idx="1" type="body"/>
          </p:nvPr>
        </p:nvSpPr>
        <p:spPr>
          <a:xfrm>
            <a:off x="1297500" y="1399900"/>
            <a:ext cx="7259700" cy="3141600"/>
          </a:xfrm>
          <a:prstGeom prst="rect">
            <a:avLst/>
          </a:prstGeom>
        </p:spPr>
        <p:txBody>
          <a:bodyPr anchorCtr="0" anchor="t" bIns="91425" lIns="91425" spcFirstLastPara="1" rIns="91425" wrap="square" tIns="91425">
            <a:normAutofit fontScale="47500" lnSpcReduction="20000"/>
          </a:bodyPr>
          <a:lstStyle/>
          <a:p>
            <a:pPr indent="-341709" lvl="0" marL="457200" rtl="0" algn="l">
              <a:spcBef>
                <a:spcPts val="0"/>
              </a:spcBef>
              <a:spcAft>
                <a:spcPts val="0"/>
              </a:spcAft>
              <a:buSzPct val="100000"/>
              <a:buChar char="●"/>
            </a:pPr>
            <a:r>
              <a:rPr lang="en" sz="3750"/>
              <a:t>What are we looking for?</a:t>
            </a:r>
            <a:endParaRPr sz="3750"/>
          </a:p>
          <a:p>
            <a:pPr indent="-341709" lvl="1" marL="914400" rtl="0" algn="l">
              <a:spcBef>
                <a:spcPts val="0"/>
              </a:spcBef>
              <a:spcAft>
                <a:spcPts val="0"/>
              </a:spcAft>
              <a:buSzPct val="100000"/>
              <a:buChar char="○"/>
            </a:pPr>
            <a:r>
              <a:rPr lang="en" sz="3750"/>
              <a:t> Browser history, emails, downloads, AppData, Trash/Deleted stuff,</a:t>
            </a:r>
            <a:endParaRPr sz="3750"/>
          </a:p>
          <a:p>
            <a:pPr indent="-341709" lvl="0" marL="457200" rtl="0" algn="l">
              <a:spcBef>
                <a:spcPts val="0"/>
              </a:spcBef>
              <a:spcAft>
                <a:spcPts val="0"/>
              </a:spcAft>
              <a:buSzPct val="100000"/>
              <a:buChar char="●"/>
            </a:pPr>
            <a:r>
              <a:rPr lang="en" sz="3750"/>
              <a:t>How are we going to preserve it?</a:t>
            </a:r>
            <a:endParaRPr sz="3750"/>
          </a:p>
          <a:p>
            <a:pPr indent="-341709" lvl="1" marL="914400" rtl="0" algn="l">
              <a:spcBef>
                <a:spcPts val="0"/>
              </a:spcBef>
              <a:spcAft>
                <a:spcPts val="0"/>
              </a:spcAft>
              <a:buSzPct val="100000"/>
              <a:buChar char="○"/>
            </a:pPr>
            <a:r>
              <a:rPr lang="en" sz="3750"/>
              <a:t> Chain of Custody, So its not tampered, Who tampered info</a:t>
            </a:r>
            <a:endParaRPr sz="3750"/>
          </a:p>
          <a:p>
            <a:pPr indent="-341709" lvl="0" marL="457200" rtl="0" algn="l">
              <a:spcBef>
                <a:spcPts val="0"/>
              </a:spcBef>
              <a:spcAft>
                <a:spcPts val="0"/>
              </a:spcAft>
              <a:buSzPct val="100000"/>
              <a:buChar char="●"/>
            </a:pPr>
            <a:r>
              <a:rPr lang="en" sz="3750"/>
              <a:t>How are we going to secure it?</a:t>
            </a:r>
            <a:endParaRPr sz="3750"/>
          </a:p>
          <a:p>
            <a:pPr indent="-341709" lvl="1" marL="914400" rtl="0" algn="l">
              <a:spcBef>
                <a:spcPts val="0"/>
              </a:spcBef>
              <a:spcAft>
                <a:spcPts val="0"/>
              </a:spcAft>
              <a:buSzPct val="100000"/>
              <a:buChar char="○"/>
            </a:pPr>
            <a:r>
              <a:rPr lang="en" sz="3750"/>
              <a:t> </a:t>
            </a:r>
            <a:endParaRPr sz="3750"/>
          </a:p>
          <a:p>
            <a:pPr indent="-341709" lvl="0" marL="457200" rtl="0" algn="l">
              <a:spcBef>
                <a:spcPts val="0"/>
              </a:spcBef>
              <a:spcAft>
                <a:spcPts val="0"/>
              </a:spcAft>
              <a:buSzPct val="100000"/>
              <a:buChar char="●"/>
            </a:pPr>
            <a:r>
              <a:rPr lang="en" sz="3750"/>
              <a:t>How are we going to get it?</a:t>
            </a:r>
            <a:endParaRPr sz="3750"/>
          </a:p>
          <a:p>
            <a:pPr indent="-285908" lvl="1" marL="914400" rtl="0" algn="l">
              <a:spcBef>
                <a:spcPts val="0"/>
              </a:spcBef>
              <a:spcAft>
                <a:spcPts val="0"/>
              </a:spcAft>
              <a:buSzPct val="100000"/>
              <a:buChar char="○"/>
            </a:pPr>
            <a:br>
              <a:rPr lang="en" sz="1900"/>
            </a:br>
            <a:r>
              <a:rPr lang="en" sz="1900"/>
              <a:t>   </a:t>
            </a:r>
            <a:endParaRPr sz="1900"/>
          </a:p>
          <a:p>
            <a:pPr indent="0" lvl="0" marL="914400" rtl="0" algn="l">
              <a:spcBef>
                <a:spcPts val="1200"/>
              </a:spcBef>
              <a:spcAft>
                <a:spcPts val="0"/>
              </a:spcAft>
              <a:buNone/>
            </a:pPr>
            <a:r>
              <a:t/>
            </a:r>
            <a:endParaRPr sz="1900"/>
          </a:p>
          <a:p>
            <a:pPr indent="0" lvl="0" marL="0" rtl="0" algn="l">
              <a:spcBef>
                <a:spcPts val="1200"/>
              </a:spcBef>
              <a:spcAft>
                <a:spcPts val="1200"/>
              </a:spcAft>
              <a:buNone/>
            </a:pPr>
            <a:r>
              <a:rPr lang="en" sz="1900"/>
              <a:t> </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Activity: </a:t>
            </a:r>
            <a:endParaRPr/>
          </a:p>
          <a:p>
            <a:pPr indent="0" lvl="0" marL="0" rtl="0" algn="ctr">
              <a:spcBef>
                <a:spcPts val="0"/>
              </a:spcBef>
              <a:spcAft>
                <a:spcPts val="0"/>
              </a:spcAft>
              <a:buNone/>
            </a:pPr>
            <a:r>
              <a:rPr lang="en"/>
              <a:t>How to take a forensic image and analyze it</a:t>
            </a:r>
            <a:endParaRPr/>
          </a:p>
        </p:txBody>
      </p:sp>
      <p:sp>
        <p:nvSpPr>
          <p:cNvPr id="170" name="Google Shape;170;p19"/>
          <p:cNvSpPr txBox="1"/>
          <p:nvPr>
            <p:ph idx="1" type="body"/>
          </p:nvPr>
        </p:nvSpPr>
        <p:spPr>
          <a:xfrm>
            <a:off x="1228925" y="1552300"/>
            <a:ext cx="6612000" cy="3156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1900"/>
              <a:t>FTK Imager</a:t>
            </a:r>
            <a:endParaRPr sz="1900"/>
          </a:p>
          <a:p>
            <a:pPr indent="-349250" lvl="1" marL="914400" rtl="0" algn="l">
              <a:spcBef>
                <a:spcPts val="0"/>
              </a:spcBef>
              <a:spcAft>
                <a:spcPts val="0"/>
              </a:spcAft>
              <a:buSzPts val="1900"/>
              <a:buChar char="○"/>
            </a:pPr>
            <a:r>
              <a:rPr lang="en" sz="1900"/>
              <a:t>2 Ways</a:t>
            </a:r>
            <a:endParaRPr sz="1900"/>
          </a:p>
          <a:p>
            <a:pPr indent="-349250" lvl="2" marL="1371600" rtl="0" algn="l">
              <a:spcBef>
                <a:spcPts val="0"/>
              </a:spcBef>
              <a:spcAft>
                <a:spcPts val="0"/>
              </a:spcAft>
              <a:buSzPts val="1900"/>
              <a:buChar char="■"/>
            </a:pPr>
            <a:r>
              <a:rPr lang="en" sz="1900"/>
              <a:t>USB with FTK executable on it and plug into sus computer</a:t>
            </a:r>
            <a:endParaRPr sz="1900"/>
          </a:p>
          <a:p>
            <a:pPr indent="-349250" lvl="2" marL="1371600" rtl="0" algn="l">
              <a:spcBef>
                <a:spcPts val="0"/>
              </a:spcBef>
              <a:spcAft>
                <a:spcPts val="0"/>
              </a:spcAft>
              <a:buSzPts val="1900"/>
              <a:buChar char="■"/>
            </a:pPr>
            <a:r>
              <a:rPr lang="en" sz="1900"/>
              <a:t>Install on sus computer (less recommended for professional but ideal for education)</a:t>
            </a:r>
            <a:endParaRPr sz="1900"/>
          </a:p>
          <a:p>
            <a:pPr indent="-349250" lvl="0" marL="457200" rtl="0" algn="l">
              <a:spcBef>
                <a:spcPts val="0"/>
              </a:spcBef>
              <a:spcAft>
                <a:spcPts val="0"/>
              </a:spcAft>
              <a:buSzPts val="1900"/>
              <a:buChar char="●"/>
            </a:pPr>
            <a:r>
              <a:rPr lang="en" sz="1900"/>
              <a:t>Autopsy - used to analyze FTK image</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Activity: </a:t>
            </a:r>
            <a:endParaRPr/>
          </a:p>
          <a:p>
            <a:pPr indent="0" lvl="0" marL="0" rtl="0" algn="ctr">
              <a:spcBef>
                <a:spcPts val="0"/>
              </a:spcBef>
              <a:spcAft>
                <a:spcPts val="0"/>
              </a:spcAft>
              <a:buNone/>
            </a:pPr>
            <a:r>
              <a:rPr lang="en"/>
              <a:t>How to take a forensic image and analyze it</a:t>
            </a:r>
            <a:endParaRPr/>
          </a:p>
          <a:p>
            <a:pPr indent="0" lvl="0" marL="0" rtl="0" algn="l">
              <a:spcBef>
                <a:spcPts val="0"/>
              </a:spcBef>
              <a:spcAft>
                <a:spcPts val="0"/>
              </a:spcAft>
              <a:buNone/>
            </a:pPr>
            <a:r>
              <a:t/>
            </a:r>
            <a:endParaRPr/>
          </a:p>
        </p:txBody>
      </p:sp>
      <p:sp>
        <p:nvSpPr>
          <p:cNvPr id="176" name="Google Shape;176;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Goals</a:t>
            </a:r>
            <a:r>
              <a:rPr lang="en" sz="1900"/>
              <a:t>:</a:t>
            </a:r>
            <a:endParaRPr sz="1900"/>
          </a:p>
          <a:p>
            <a:pPr indent="-368300" lvl="0" marL="457200" rtl="0" algn="l">
              <a:spcBef>
                <a:spcPts val="1200"/>
              </a:spcBef>
              <a:spcAft>
                <a:spcPts val="0"/>
              </a:spcAft>
              <a:buSzPts val="2200"/>
              <a:buChar char="●"/>
            </a:pPr>
            <a:r>
              <a:rPr lang="en" sz="2200"/>
              <a:t>Learn how to take a forensic image</a:t>
            </a:r>
            <a:endParaRPr sz="2200"/>
          </a:p>
          <a:p>
            <a:pPr indent="-368300" lvl="0" marL="457200" rtl="0" algn="l">
              <a:spcBef>
                <a:spcPts val="0"/>
              </a:spcBef>
              <a:spcAft>
                <a:spcPts val="0"/>
              </a:spcAft>
              <a:buSzPts val="2200"/>
              <a:buChar char="●"/>
            </a:pPr>
            <a:r>
              <a:rPr lang="en" sz="2200"/>
              <a:t>Basics of Autopsy</a:t>
            </a:r>
            <a:endParaRPr sz="2200"/>
          </a:p>
          <a:p>
            <a:pPr indent="-368300" lvl="0" marL="457200" rtl="0" algn="l">
              <a:spcBef>
                <a:spcPts val="0"/>
              </a:spcBef>
              <a:spcAft>
                <a:spcPts val="0"/>
              </a:spcAft>
              <a:buSzPts val="2200"/>
              <a:buChar char="●"/>
            </a:pPr>
            <a:r>
              <a:rPr lang="en" sz="2200"/>
              <a:t>Understand Chain of Custody and importance of image integrity</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1030400" y="889775"/>
            <a:ext cx="3945300" cy="375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Shawn Spencer</a:t>
            </a:r>
            <a:endParaRPr/>
          </a:p>
          <a:p>
            <a:pPr indent="-365760" lvl="0" marL="457200" rtl="0" algn="l">
              <a:spcBef>
                <a:spcPts val="0"/>
              </a:spcBef>
              <a:spcAft>
                <a:spcPts val="0"/>
              </a:spcAft>
              <a:buSzPct val="100000"/>
              <a:buChar char="-"/>
            </a:pPr>
            <a:r>
              <a:rPr lang="en"/>
              <a:t>Dissatisfied with his job</a:t>
            </a:r>
            <a:endParaRPr/>
          </a:p>
          <a:p>
            <a:pPr indent="-365760" lvl="0" marL="457200" rtl="0" algn="l">
              <a:spcBef>
                <a:spcPts val="0"/>
              </a:spcBef>
              <a:spcAft>
                <a:spcPts val="0"/>
              </a:spcAft>
              <a:buSzPct val="100000"/>
              <a:buChar char="-"/>
            </a:pPr>
            <a:r>
              <a:rPr lang="en"/>
              <a:t>Has </a:t>
            </a:r>
            <a:r>
              <a:rPr lang="en"/>
              <a:t>psychic</a:t>
            </a:r>
            <a:r>
              <a:rPr lang="en"/>
              <a:t> delusions</a:t>
            </a:r>
            <a:endParaRPr/>
          </a:p>
          <a:p>
            <a:pPr indent="-365760" lvl="0" marL="457200" rtl="0" algn="l">
              <a:spcBef>
                <a:spcPts val="0"/>
              </a:spcBef>
              <a:spcAft>
                <a:spcPts val="0"/>
              </a:spcAft>
              <a:buSzPct val="100000"/>
              <a:buChar char="-"/>
            </a:pPr>
            <a:r>
              <a:rPr lang="en"/>
              <a:t>Was recently denied a promotion to detective…..again</a:t>
            </a:r>
            <a:endParaRPr/>
          </a:p>
          <a:p>
            <a:pPr indent="-365760" lvl="0" marL="457200" rtl="0" algn="l">
              <a:spcBef>
                <a:spcPts val="0"/>
              </a:spcBef>
              <a:spcAft>
                <a:spcPts val="0"/>
              </a:spcAft>
              <a:buSzPct val="100000"/>
              <a:buChar char="-"/>
            </a:pPr>
            <a:r>
              <a:rPr lang="en"/>
              <a:t>Likes pineapples </a:t>
            </a:r>
            <a:r>
              <a:rPr lang="en"/>
              <a:t>🤔</a:t>
            </a:r>
            <a:endParaRPr/>
          </a:p>
          <a:p>
            <a:pPr indent="-365760" lvl="0" marL="457200" rtl="0" algn="l">
              <a:spcBef>
                <a:spcPts val="0"/>
              </a:spcBef>
              <a:spcAft>
                <a:spcPts val="0"/>
              </a:spcAft>
              <a:buSzPct val="100000"/>
              <a:buChar char="-"/>
            </a:pPr>
            <a:r>
              <a:rPr lang="en"/>
              <a:t>Hasnt reported to work in a week</a:t>
            </a:r>
            <a:endParaRPr/>
          </a:p>
          <a:p>
            <a:pPr indent="0" lvl="0" marL="0" rtl="0" algn="l">
              <a:spcBef>
                <a:spcPts val="0"/>
              </a:spcBef>
              <a:spcAft>
                <a:spcPts val="0"/>
              </a:spcAft>
              <a:buNone/>
            </a:pPr>
            <a:r>
              <a:t/>
            </a:r>
            <a:endParaRPr/>
          </a:p>
        </p:txBody>
      </p:sp>
      <p:pic>
        <p:nvPicPr>
          <p:cNvPr id="182" name="Google Shape;182;p21"/>
          <p:cNvPicPr preferRelativeResize="0"/>
          <p:nvPr/>
        </p:nvPicPr>
        <p:blipFill>
          <a:blip r:embed="rId3">
            <a:alphaModFix/>
          </a:blip>
          <a:stretch>
            <a:fillRect/>
          </a:stretch>
        </p:blipFill>
        <p:spPr>
          <a:xfrm>
            <a:off x="4975703" y="1368875"/>
            <a:ext cx="3808027" cy="2539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